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 autoAdjust="0"/>
  </p:normalViewPr>
  <p:slideViewPr>
    <p:cSldViewPr>
      <p:cViewPr varScale="1">
        <p:scale>
          <a:sx n="106" d="100"/>
          <a:sy n="106" d="100"/>
        </p:scale>
        <p:origin x="37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19.01.2021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19.01.2021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549657" y="2348880"/>
            <a:ext cx="7342823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549657" y="4293096"/>
            <a:ext cx="7342823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/>
              <a:t>Klikk for å redigere undertittelstil i malen</a:t>
            </a:r>
            <a:endParaRPr lang="nb-NO" sz="24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4FED57-1EE9-45C2-9333-C8DB7EDFA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8447" y="263029"/>
            <a:ext cx="1150093" cy="60170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C3D12DC-1D9B-4BA4-984D-41E72F7F33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64" y="2367634"/>
            <a:ext cx="1035173" cy="10351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5432-E62D-4633-AD4F-9F24F721032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8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1520" y="1536116"/>
            <a:ext cx="8640960" cy="5071411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/>
              <a:t>Sett inn bilde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09464" y="961268"/>
            <a:ext cx="5968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09463" y="620688"/>
            <a:ext cx="5968849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EA1EA1D-16AB-4684-BF25-F5E96E78F9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8C6D651-75AB-4ACB-94B5-5AEC64F022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8447" y="263029"/>
            <a:ext cx="1150093" cy="60170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9F06E4-282A-40E3-888A-B86F9C7B33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528" y="250472"/>
            <a:ext cx="1035173" cy="103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1999" y="802800"/>
            <a:ext cx="8639523" cy="5817844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436A-5D21-42F7-BBE6-894F20C0D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ABA27FF-4D79-4821-99B3-F70AD66E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7848480" cy="478806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9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#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1999" y="1196752"/>
            <a:ext cx="8632143" cy="5409248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Bef>
                <a:spcPts val="0"/>
              </a:spcBef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A436A-5D21-42F7-BBE6-894F20C0D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F1C3FDFF-EFAE-4495-8BA6-C088E2C9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612000"/>
            <a:ext cx="8607600" cy="468282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9" name="Plassholder for tekst 7">
            <a:extLst>
              <a:ext uri="{FF2B5EF4-FFF2-40B4-BE49-F238E27FC236}">
                <a16:creationId xmlns:a16="http://schemas.microsoft.com/office/drawing/2014/main" id="{08217D0D-9D58-4D2F-A9A0-7CF02BC355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2000" y="252000"/>
            <a:ext cx="7776384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108305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251520" y="802800"/>
            <a:ext cx="3304800" cy="580949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3807840" y="802800"/>
            <a:ext cx="5076960" cy="580837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91C47-0949-47E8-9B49-D16CD376164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79C829-CEDD-439D-839D-FB19BC10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251520" y="802800"/>
            <a:ext cx="5256583" cy="582143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BB1D6AA6-6FB4-4E4E-91D2-DC40F08F2B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1024" y="1044444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tekst 10">
            <a:extLst>
              <a:ext uri="{FF2B5EF4-FFF2-40B4-BE49-F238E27FC236}">
                <a16:creationId xmlns:a16="http://schemas.microsoft.com/office/drawing/2014/main" id="{9CCC9DF7-05AD-44CB-AE22-627DD9E9F0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1024" y="802800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10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Forklaringstekst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B23A978C-D4D4-4D2E-898E-139B9D2EFD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1024" y="802800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/>
              <a:t>Infotittel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7B4DC6F-FEEB-4028-890B-0A29F5C628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B6D8594-6F93-4010-BF64-48E721C2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2640" y="908720"/>
            <a:ext cx="5240789" cy="1944216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3106203"/>
            <a:ext cx="5262926" cy="677510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/>
              <a:t>Navn </a:t>
            </a:r>
            <a:r>
              <a:rPr lang="nb-NO" dirty="0" err="1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908720"/>
            <a:ext cx="3131456" cy="460851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ABE55-EC28-4831-8967-A3FC73D1E8E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802800"/>
            <a:ext cx="8632800" cy="5817782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CA932-F0A9-40F2-93F6-90A719E1A3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214020-B4D5-4D96-BA7A-DF9659FB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m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244792"/>
            <a:ext cx="8631873" cy="6368416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6A27B-95FD-4B27-B70A-098A2968018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51520" y="237418"/>
            <a:ext cx="7848480" cy="4923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51520" y="803030"/>
            <a:ext cx="8650484" cy="57943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23D581F-A166-40BE-9089-7435D7834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1920" y="6670800"/>
            <a:ext cx="322080" cy="18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3BB2519A-7B0C-4F97-8FCD-A778E5E276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1168ED9-9C35-4B59-A821-E66E523BDF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0550" y="237418"/>
            <a:ext cx="741454" cy="38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71" r:id="rId3"/>
    <p:sldLayoutId id="2147483673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2" r:id="rId10"/>
  </p:sldLayoutIdLst>
  <p:hf sldNum="0" hdr="0" ft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mp"/><Relationship Id="rId3" Type="http://schemas.openxmlformats.org/officeDocument/2006/relationships/image" Target="../media/image6.tmp"/><Relationship Id="rId7" Type="http://schemas.openxmlformats.org/officeDocument/2006/relationships/image" Target="../media/image10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10" Type="http://schemas.openxmlformats.org/officeDocument/2006/relationships/image" Target="../media/image13.png"/><Relationship Id="rId4" Type="http://schemas.openxmlformats.org/officeDocument/2006/relationships/image" Target="../media/image7.tmp"/><Relationship Id="rId9" Type="http://schemas.openxmlformats.org/officeDocument/2006/relationships/image" Target="../media/image12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378E-A55D-4E13-85A0-19E4650C9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En bruforvalters hverdag - bruinspeksjoner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3C831-661A-488D-9687-57180F850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Nina Utne</a:t>
            </a:r>
          </a:p>
          <a:p>
            <a:r>
              <a:rPr lang="nb-NO" dirty="0"/>
              <a:t>Drift og vedlikehold øst</a:t>
            </a:r>
          </a:p>
        </p:txBody>
      </p:sp>
    </p:spTree>
    <p:extLst>
      <p:ext uri="{BB962C8B-B14F-4D97-AF65-F5344CB8AC3E}">
        <p14:creationId xmlns:p14="http://schemas.microsoft.com/office/powerpoint/2010/main" val="203757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4FAA5C3F-4718-46D4-80FA-48CB6576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Utfordringer ved gjennomføring av tiltak </a:t>
            </a:r>
            <a:r>
              <a:rPr lang="nb-NO" dirty="0" err="1"/>
              <a:t>mht</a:t>
            </a:r>
            <a:r>
              <a:rPr lang="nb-NO" dirty="0"/>
              <a:t>:</a:t>
            </a:r>
          </a:p>
          <a:p>
            <a:pPr lvl="2"/>
            <a:r>
              <a:rPr lang="nb-NO" dirty="0"/>
              <a:t>Sikkerhet og helse</a:t>
            </a:r>
            <a:endParaRPr lang="nb-NO" sz="2800" dirty="0"/>
          </a:p>
          <a:p>
            <a:pPr lvl="2"/>
            <a:r>
              <a:rPr lang="nb-NO" dirty="0"/>
              <a:t>Miljø/miljøutslipp</a:t>
            </a:r>
            <a:endParaRPr lang="nb-NO" sz="2800" dirty="0"/>
          </a:p>
          <a:p>
            <a:pPr lvl="2"/>
            <a:r>
              <a:rPr lang="nb-NO" dirty="0"/>
              <a:t>Trafikkavvikling</a:t>
            </a:r>
            <a:endParaRPr lang="nb-NO" sz="2800" dirty="0"/>
          </a:p>
          <a:p>
            <a:pPr lvl="2"/>
            <a:r>
              <a:rPr lang="nb-NO" dirty="0"/>
              <a:t>Korte tilgjengelige tidsvinduer for gjennomføring av tiltak</a:t>
            </a:r>
            <a:endParaRPr lang="nb-NO" sz="2800" dirty="0"/>
          </a:p>
          <a:p>
            <a:pPr lvl="2"/>
            <a:r>
              <a:rPr lang="nb-NO" dirty="0"/>
              <a:t>Riggkostnader</a:t>
            </a:r>
            <a:endParaRPr lang="nb-NO" sz="2800" dirty="0"/>
          </a:p>
          <a:p>
            <a:pPr lvl="2"/>
            <a:r>
              <a:rPr lang="nb-NO" dirty="0"/>
              <a:t>Arbeidsvarslingskostnader</a:t>
            </a:r>
          </a:p>
          <a:p>
            <a:pPr marL="266682" lvl="1" indent="0">
              <a:buNone/>
            </a:pPr>
            <a:endParaRPr lang="nb-NO" dirty="0"/>
          </a:p>
          <a:p>
            <a:pPr marL="266682" lvl="1" indent="0">
              <a:buNone/>
            </a:pPr>
            <a:r>
              <a:rPr lang="nb-NO" dirty="0"/>
              <a:t>kan påvirke prioritering eller strategi for videre forvaltning (ny bru eller ikke). </a:t>
            </a:r>
          </a:p>
          <a:p>
            <a:pPr marL="266682" lvl="1" indent="0">
              <a:buNone/>
            </a:pPr>
            <a:endParaRPr lang="nb-NO" dirty="0"/>
          </a:p>
          <a:p>
            <a:pPr marL="266682" lvl="1" indent="0">
              <a:buNone/>
            </a:pPr>
            <a:r>
              <a:rPr lang="nb-NO" dirty="0"/>
              <a:t>	</a:t>
            </a:r>
            <a:r>
              <a:rPr lang="nb-NO" u="sng" dirty="0"/>
              <a:t>Eksempel 1:</a:t>
            </a:r>
            <a:r>
              <a:rPr lang="nb-NO" dirty="0"/>
              <a:t> Riggkostnadene og eller arbeidsvarslingskostnadene kan være den 	samme om skadeomfanget er lite eller stort. Slik sett er det ikke nødvendig å 	prioritere å lukke en skade hvis det ikke har noen konsekvenser å vente. </a:t>
            </a:r>
          </a:p>
          <a:p>
            <a:pPr marL="266682" lvl="1" indent="0">
              <a:buNone/>
            </a:pPr>
            <a:endParaRPr lang="nb-NO" dirty="0"/>
          </a:p>
          <a:p>
            <a:pPr marL="266682" lvl="1" indent="0">
              <a:buNone/>
            </a:pPr>
            <a:r>
              <a:rPr lang="nb-NO" dirty="0"/>
              <a:t>	</a:t>
            </a:r>
            <a:r>
              <a:rPr lang="nb-NO" u="sng" dirty="0"/>
              <a:t>Eksempel 2:</a:t>
            </a:r>
            <a:r>
              <a:rPr lang="nb-NO" dirty="0"/>
              <a:t> Gamle bruer har ofte løsninger som krever mye vedlikehold. Bruas 	totale skadebilde kombinert med en eller flere av forholdene nevnt ovenfor kan 	avklare strategi for videre forvaltning (ny bru?)</a:t>
            </a:r>
            <a:endParaRPr lang="nb-NO" sz="2800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9C7B2DA-309D-4D8E-BF4C-3350007B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2232248" cy="478806"/>
          </a:xfrm>
          <a:ln>
            <a:solidFill>
              <a:srgbClr val="FF9600"/>
            </a:solidFill>
          </a:ln>
        </p:spPr>
        <p:txBody>
          <a:bodyPr/>
          <a:lstStyle/>
          <a:p>
            <a:r>
              <a:rPr lang="nb-NO" dirty="0"/>
              <a:t> Automatisering</a:t>
            </a:r>
          </a:p>
        </p:txBody>
      </p:sp>
    </p:spTree>
    <p:extLst>
      <p:ext uri="{BB962C8B-B14F-4D97-AF65-F5344CB8AC3E}">
        <p14:creationId xmlns:p14="http://schemas.microsoft.com/office/powerpoint/2010/main" val="322636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EE1D2-D9EF-491D-91E8-6339A901D1B9}"/>
              </a:ext>
            </a:extLst>
          </p:cNvPr>
          <p:cNvSpPr>
            <a:spLocks noGrp="1"/>
          </p:cNvSpPr>
          <p:nvPr>
            <p:ph idx="1"/>
          </p:nvPr>
        </p:nvSpPr>
        <p:spPr>
          <a:ln w="22225">
            <a:noFill/>
          </a:ln>
        </p:spPr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69E1A-7104-4929-BBCF-02EA453B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 descr="Et bilde som inneholder utendørs, bro, sement&#10;&#10;Automatisk generert beskrivelse">
            <a:extLst>
              <a:ext uri="{FF2B5EF4-FFF2-40B4-BE49-F238E27FC236}">
                <a16:creationId xmlns:a16="http://schemas.microsoft.com/office/drawing/2014/main" id="{8D86F32A-43D9-435B-ABB2-6D857223E8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0974"/>
            <a:ext cx="3028950" cy="211455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5" name="Bilde 4" descr="Et bilde som inneholder innendørs, tak&#10;&#10;Automatisk generert beskrivelse">
            <a:extLst>
              <a:ext uri="{FF2B5EF4-FFF2-40B4-BE49-F238E27FC236}">
                <a16:creationId xmlns:a16="http://schemas.microsoft.com/office/drawing/2014/main" id="{54E48F02-871C-4F33-B387-6CDA89EC40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70" y="249312"/>
            <a:ext cx="3168650" cy="211455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A66802C-238A-4379-8762-E7C6335249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260840"/>
            <a:ext cx="3187700" cy="1984223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8" name="Bilde 7" descr="Et bilde som inneholder tre, stein&#10;&#10;Automatisk generert beskrivelse">
            <a:extLst>
              <a:ext uri="{FF2B5EF4-FFF2-40B4-BE49-F238E27FC236}">
                <a16:creationId xmlns:a16="http://schemas.microsoft.com/office/drawing/2014/main" id="{515C31EB-F5D3-404C-86AE-F467D89303B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86" y="2387594"/>
            <a:ext cx="2831893" cy="1847849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9" name="Bilde 8" descr="Et bilde som inneholder stein, skitten&#10;&#10;Automatisk generert beskrivelse">
            <a:extLst>
              <a:ext uri="{FF2B5EF4-FFF2-40B4-BE49-F238E27FC236}">
                <a16:creationId xmlns:a16="http://schemas.microsoft.com/office/drawing/2014/main" id="{2E98DA7F-17A4-4DB4-8CED-6938203C45B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01" y="4257513"/>
            <a:ext cx="3003550" cy="1987550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12" name="Bilde 11" descr="Et bilde som inneholder utendørs, bygning, elv, skitten&#10;&#10;Automatisk generert beskrivelse">
            <a:extLst>
              <a:ext uri="{FF2B5EF4-FFF2-40B4-BE49-F238E27FC236}">
                <a16:creationId xmlns:a16="http://schemas.microsoft.com/office/drawing/2014/main" id="{A659AAFD-8805-46AA-84A4-15DECAE836F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53" y="4279583"/>
            <a:ext cx="2419350" cy="1984223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13" name="Bilde 12" descr="Et bilde som inneholder vegg, innendørs, stein, trinn&#10;&#10;Automatisk generert beskrivelse">
            <a:extLst>
              <a:ext uri="{FF2B5EF4-FFF2-40B4-BE49-F238E27FC236}">
                <a16:creationId xmlns:a16="http://schemas.microsoft.com/office/drawing/2014/main" id="{6A43DE3E-61F5-48CD-906C-1134F1F9DF6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20" y="237356"/>
            <a:ext cx="2460983" cy="2126506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14" name="Bilde 13" descr="Et bilde som inneholder tekst&#10;&#10;Automatisk generert beskrivelse">
            <a:extLst>
              <a:ext uri="{FF2B5EF4-FFF2-40B4-BE49-F238E27FC236}">
                <a16:creationId xmlns:a16="http://schemas.microsoft.com/office/drawing/2014/main" id="{ECAC974A-A80F-4457-A9CE-66A199C12B9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5" y="2396567"/>
            <a:ext cx="2848578" cy="1838876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AC3D7DC5-213B-409A-8F63-6B5986894E2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03" y="2385932"/>
            <a:ext cx="2893814" cy="1871581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3246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6D52DBF1-F6FB-4683-B414-8621CC5A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sz="2400" dirty="0"/>
          </a:p>
          <a:p>
            <a:r>
              <a:rPr lang="nb-NO" sz="2400" dirty="0"/>
              <a:t>Portefølje på 900 bruer</a:t>
            </a:r>
          </a:p>
          <a:p>
            <a:endParaRPr lang="nb-NO" sz="2400" dirty="0"/>
          </a:p>
          <a:p>
            <a:r>
              <a:rPr lang="nb-NO" sz="2400" dirty="0"/>
              <a:t>Alder 0 – 90 år</a:t>
            </a:r>
          </a:p>
          <a:p>
            <a:endParaRPr lang="nb-NO" sz="2400" dirty="0"/>
          </a:p>
          <a:p>
            <a:r>
              <a:rPr lang="nb-NO" sz="2400" dirty="0"/>
              <a:t>Stort spenn i teknisk kvalitet og standard</a:t>
            </a:r>
          </a:p>
          <a:p>
            <a:endParaRPr lang="nb-NO" sz="2400" dirty="0"/>
          </a:p>
          <a:p>
            <a:r>
              <a:rPr lang="nb-NO" sz="2400" dirty="0"/>
              <a:t>Stort spenn i hva som finnes av dokumentasjon – ingenting til komplette tegninger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A5ADE698-ED05-4B6C-B1E5-355F1EC1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3312368" cy="478806"/>
          </a:xfrm>
          <a:ln>
            <a:solidFill>
              <a:srgbClr val="FF9600"/>
            </a:solidFill>
          </a:ln>
        </p:spPr>
        <p:txBody>
          <a:bodyPr/>
          <a:lstStyle/>
          <a:p>
            <a:r>
              <a:rPr lang="nb-NO" b="1" dirty="0"/>
              <a:t> En bruforvalters ansvar</a:t>
            </a:r>
          </a:p>
        </p:txBody>
      </p:sp>
    </p:spTree>
    <p:extLst>
      <p:ext uri="{BB962C8B-B14F-4D97-AF65-F5344CB8AC3E}">
        <p14:creationId xmlns:p14="http://schemas.microsoft.com/office/powerpoint/2010/main" val="283007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BD1C506-924C-45DB-A694-442881DD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3200" b="1" dirty="0"/>
              <a:t>PRIORITERE (bruer og tiltak)</a:t>
            </a:r>
          </a:p>
          <a:p>
            <a:pPr marL="0" indent="0" algn="ctr">
              <a:buNone/>
            </a:pPr>
            <a:endParaRPr lang="nb-NO" sz="2400" b="1" dirty="0"/>
          </a:p>
          <a:p>
            <a:pPr marL="0" indent="0" algn="ctr">
              <a:buNone/>
            </a:pPr>
            <a:r>
              <a:rPr lang="nb-NO" sz="2400" b="1" dirty="0"/>
              <a:t>900 bruer</a:t>
            </a:r>
          </a:p>
          <a:p>
            <a:pPr marL="0" indent="0" algn="ctr">
              <a:buNone/>
            </a:pPr>
            <a:r>
              <a:rPr lang="nb-NO" sz="2400" b="1" dirty="0"/>
              <a:t>10.000 – 30.000 skaderegistreringer!!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sz="2400" dirty="0"/>
              <a:t>Krav til sikkerhet og framkommelighet skal ivaretas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sz="2400" dirty="0"/>
              <a:t>Mål om minst mulig ulempe for trafikkavviklingen i hele bruas levetid (100 år)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sz="2400" dirty="0"/>
              <a:t>Kostnadene til vedlikehold, utskifting standardheving i hele bruas levetid skal være minst mulig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400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4EF2F157-DA05-4476-9A75-6EFA138D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1584176" cy="441722"/>
          </a:xfrm>
          <a:ln>
            <a:solidFill>
              <a:srgbClr val="FF9600"/>
            </a:solidFill>
          </a:ln>
        </p:spPr>
        <p:txBody>
          <a:bodyPr/>
          <a:lstStyle/>
          <a:p>
            <a:r>
              <a:rPr lang="nb-NO" dirty="0"/>
              <a:t> </a:t>
            </a:r>
            <a:r>
              <a:rPr lang="nb-NO" b="1" dirty="0"/>
              <a:t>Utfordring</a:t>
            </a:r>
          </a:p>
        </p:txBody>
      </p:sp>
    </p:spTree>
    <p:extLst>
      <p:ext uri="{BB962C8B-B14F-4D97-AF65-F5344CB8AC3E}">
        <p14:creationId xmlns:p14="http://schemas.microsoft.com/office/powerpoint/2010/main" val="211503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7BC7E135-275C-4C34-BB8E-5D728542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99" y="851516"/>
            <a:ext cx="8639523" cy="5817844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 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835DC0D0-D7F6-4555-A67D-18425831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2880320" cy="441722"/>
          </a:xfrm>
          <a:ln>
            <a:solidFill>
              <a:srgbClr val="FF9600"/>
            </a:solidFill>
          </a:ln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r>
              <a:rPr lang="nb-NO" b="1" dirty="0"/>
              <a:t>Bruinspeksjon - V441</a:t>
            </a:r>
          </a:p>
        </p:txBody>
      </p:sp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A75F5293-369A-4663-8DD1-87789F155A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5760640" cy="1008112"/>
          </a:xfrm>
          <a:prstGeom prst="rect">
            <a:avLst/>
          </a:prstGeom>
        </p:spPr>
      </p:pic>
      <p:pic>
        <p:nvPicPr>
          <p:cNvPr id="6" name="Bilde 5" descr="Et bilde som inneholder tekst, innendørs, skjermbilde&#10;&#10;Automatisk generert beskrivelse">
            <a:extLst>
              <a:ext uri="{FF2B5EF4-FFF2-40B4-BE49-F238E27FC236}">
                <a16:creationId xmlns:a16="http://schemas.microsoft.com/office/drawing/2014/main" id="{B7A61231-A4CC-4E00-95E7-03F1F4AA8C2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40100"/>
            <a:ext cx="5547680" cy="1849444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42FF9537-6000-4DA7-AC99-CA8653E58F66}"/>
              </a:ext>
            </a:extLst>
          </p:cNvPr>
          <p:cNvSpPr txBox="1"/>
          <p:nvPr/>
        </p:nvSpPr>
        <p:spPr>
          <a:xfrm rot="1905884">
            <a:off x="5212160" y="283809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Hovedinspeksjon</a:t>
            </a:r>
            <a:r>
              <a:rPr lang="nb-NO" dirty="0"/>
              <a:t> utføres hvert 5 år</a:t>
            </a:r>
          </a:p>
        </p:txBody>
      </p:sp>
      <p:pic>
        <p:nvPicPr>
          <p:cNvPr id="10" name="Bilde 9" descr="Et bilde som inneholder tekst&#10;&#10;Automatisk generert beskrivelse">
            <a:extLst>
              <a:ext uri="{FF2B5EF4-FFF2-40B4-BE49-F238E27FC236}">
                <a16:creationId xmlns:a16="http://schemas.microsoft.com/office/drawing/2014/main" id="{686FF672-5DF1-4704-8D77-C8CA1DE457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4504904"/>
            <a:ext cx="5112568" cy="1849445"/>
          </a:xfrm>
          <a:prstGeom prst="rect">
            <a:avLst/>
          </a:prstGeom>
        </p:spPr>
      </p:pic>
      <p:sp>
        <p:nvSpPr>
          <p:cNvPr id="11" name="Pil: venstre 10">
            <a:extLst>
              <a:ext uri="{FF2B5EF4-FFF2-40B4-BE49-F238E27FC236}">
                <a16:creationId xmlns:a16="http://schemas.microsoft.com/office/drawing/2014/main" id="{D1EAA51B-F9DF-480A-BE28-58BB677FBA82}"/>
              </a:ext>
            </a:extLst>
          </p:cNvPr>
          <p:cNvSpPr/>
          <p:nvPr/>
        </p:nvSpPr>
        <p:spPr>
          <a:xfrm>
            <a:off x="4031940" y="5547225"/>
            <a:ext cx="1080120" cy="21602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Pil: venstre 11">
            <a:extLst>
              <a:ext uri="{FF2B5EF4-FFF2-40B4-BE49-F238E27FC236}">
                <a16:creationId xmlns:a16="http://schemas.microsoft.com/office/drawing/2014/main" id="{E3D7704D-2AC7-4972-8AEE-DB7D2F368724}"/>
              </a:ext>
            </a:extLst>
          </p:cNvPr>
          <p:cNvSpPr/>
          <p:nvPr/>
        </p:nvSpPr>
        <p:spPr>
          <a:xfrm>
            <a:off x="5860232" y="6093296"/>
            <a:ext cx="1080120" cy="21602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: avrundede hjørner 12">
            <a:extLst>
              <a:ext uri="{FF2B5EF4-FFF2-40B4-BE49-F238E27FC236}">
                <a16:creationId xmlns:a16="http://schemas.microsoft.com/office/drawing/2014/main" id="{A83405E6-4B0A-47C9-B60C-D0A47FB34226}"/>
              </a:ext>
            </a:extLst>
          </p:cNvPr>
          <p:cNvSpPr/>
          <p:nvPr/>
        </p:nvSpPr>
        <p:spPr>
          <a:xfrm>
            <a:off x="1835696" y="5517232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ektangel: avrundede hjørner 13">
            <a:extLst>
              <a:ext uri="{FF2B5EF4-FFF2-40B4-BE49-F238E27FC236}">
                <a16:creationId xmlns:a16="http://schemas.microsoft.com/office/drawing/2014/main" id="{0946C83F-3A5E-4698-BE71-29F372825370}"/>
              </a:ext>
            </a:extLst>
          </p:cNvPr>
          <p:cNvSpPr/>
          <p:nvPr/>
        </p:nvSpPr>
        <p:spPr>
          <a:xfrm>
            <a:off x="4680012" y="6093296"/>
            <a:ext cx="100811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713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5D039440-D264-4439-AA1D-569482FB1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pPr marL="0" indent="0">
              <a:buNone/>
            </a:pPr>
            <a:r>
              <a:rPr lang="nb-NO" dirty="0"/>
              <a:t>Brua deles opp i elementer strukturert </a:t>
            </a:r>
            <a:r>
              <a:rPr lang="nb-NO" dirty="0" err="1"/>
              <a:t>ihht</a:t>
            </a:r>
            <a:r>
              <a:rPr lang="nb-NO" dirty="0"/>
              <a:t> V440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Flere skadetyper kan være registrert på hvert element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Hver skadetype kan være tilordnet flere skadekonsekvenser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b="1" dirty="0"/>
              <a:t> Ok</a:t>
            </a:r>
            <a:r>
              <a:rPr lang="nb-NO" dirty="0"/>
              <a:t> for enkeltskader/avvik som det </a:t>
            </a:r>
            <a:r>
              <a:rPr lang="nb-NO" b="1" dirty="0"/>
              <a:t>haster/er kritisk</a:t>
            </a:r>
            <a:r>
              <a:rPr lang="nb-NO" dirty="0"/>
              <a:t> å få gjort noe med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sz="1600" dirty="0"/>
              <a:t> </a:t>
            </a:r>
            <a:r>
              <a:rPr lang="nb-NO" sz="1600" dirty="0" err="1"/>
              <a:t>Ikkekritisk</a:t>
            </a:r>
            <a:r>
              <a:rPr lang="nb-NO" sz="1600" dirty="0"/>
              <a:t> skaderapportering (10.000 – 30.0000 skaderegistreringer) må behandles manuelt!!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A1FA0C3-71A1-454F-8FB3-9A78A91E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2088232" cy="478806"/>
          </a:xfrm>
          <a:ln>
            <a:solidFill>
              <a:srgbClr val="FF9600"/>
            </a:solidFill>
          </a:ln>
        </p:spPr>
        <p:txBody>
          <a:bodyPr/>
          <a:lstStyle/>
          <a:p>
            <a:r>
              <a:rPr lang="nb-NO" dirty="0"/>
              <a:t> </a:t>
            </a:r>
            <a:r>
              <a:rPr lang="nb-NO" b="1" dirty="0"/>
              <a:t>Bruinspeksjon</a:t>
            </a:r>
          </a:p>
        </p:txBody>
      </p:sp>
      <p:sp>
        <p:nvSpPr>
          <p:cNvPr id="6" name="Rektangel: avrundede hjørner 5">
            <a:extLst>
              <a:ext uri="{FF2B5EF4-FFF2-40B4-BE49-F238E27FC236}">
                <a16:creationId xmlns:a16="http://schemas.microsoft.com/office/drawing/2014/main" id="{491DDCFA-F0A3-477D-93B4-739DE0D2F085}"/>
              </a:ext>
            </a:extLst>
          </p:cNvPr>
          <p:cNvSpPr/>
          <p:nvPr/>
        </p:nvSpPr>
        <p:spPr>
          <a:xfrm>
            <a:off x="755576" y="1772816"/>
            <a:ext cx="1080120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: avrundede hjørner 6">
            <a:extLst>
              <a:ext uri="{FF2B5EF4-FFF2-40B4-BE49-F238E27FC236}">
                <a16:creationId xmlns:a16="http://schemas.microsoft.com/office/drawing/2014/main" id="{6B4E30B3-545E-48DE-85B0-FAF4C75CB05A}"/>
              </a:ext>
            </a:extLst>
          </p:cNvPr>
          <p:cNvSpPr/>
          <p:nvPr/>
        </p:nvSpPr>
        <p:spPr>
          <a:xfrm>
            <a:off x="3995936" y="2461601"/>
            <a:ext cx="1872208" cy="24731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il: ned 7">
            <a:extLst>
              <a:ext uri="{FF2B5EF4-FFF2-40B4-BE49-F238E27FC236}">
                <a16:creationId xmlns:a16="http://schemas.microsoft.com/office/drawing/2014/main" id="{F930D019-B75A-4B2D-8E6E-44A3A1025D4E}"/>
              </a:ext>
            </a:extLst>
          </p:cNvPr>
          <p:cNvSpPr/>
          <p:nvPr/>
        </p:nvSpPr>
        <p:spPr>
          <a:xfrm>
            <a:off x="2915816" y="3068960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A69341EF-0F1D-47D8-9323-B9D64BACBCFC}"/>
              </a:ext>
            </a:extLst>
          </p:cNvPr>
          <p:cNvSpPr txBox="1"/>
          <p:nvPr/>
        </p:nvSpPr>
        <p:spPr>
          <a:xfrm>
            <a:off x="1314582" y="4367949"/>
            <a:ext cx="388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V441: «</a:t>
            </a:r>
            <a:r>
              <a:rPr lang="nb-NO" b="1" dirty="0"/>
              <a:t>stor</a:t>
            </a:r>
            <a:r>
              <a:rPr lang="nb-NO" dirty="0"/>
              <a:t>» konsekvens for </a:t>
            </a:r>
            <a:r>
              <a:rPr lang="nb-NO" b="1" dirty="0"/>
              <a:t>bæreevne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055D4A7D-A696-4940-97EC-404098A9387A}"/>
              </a:ext>
            </a:extLst>
          </p:cNvPr>
          <p:cNvSpPr txBox="1"/>
          <p:nvPr/>
        </p:nvSpPr>
        <p:spPr>
          <a:xfrm>
            <a:off x="1352627" y="4737281"/>
            <a:ext cx="451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V441: «</a:t>
            </a:r>
            <a:r>
              <a:rPr lang="nb-NO" b="1" dirty="0"/>
              <a:t>stor</a:t>
            </a:r>
            <a:r>
              <a:rPr lang="nb-NO" dirty="0"/>
              <a:t>» konsekvens for </a:t>
            </a:r>
            <a:r>
              <a:rPr lang="nb-NO" b="1" dirty="0"/>
              <a:t>trafikksikkerhet</a:t>
            </a:r>
          </a:p>
        </p:txBody>
      </p:sp>
      <p:sp>
        <p:nvSpPr>
          <p:cNvPr id="15" name="Rektangel: avrundede hjørner 14">
            <a:extLst>
              <a:ext uri="{FF2B5EF4-FFF2-40B4-BE49-F238E27FC236}">
                <a16:creationId xmlns:a16="http://schemas.microsoft.com/office/drawing/2014/main" id="{E8C92531-7F1F-43B8-B95E-AB8DE8FB00C2}"/>
              </a:ext>
            </a:extLst>
          </p:cNvPr>
          <p:cNvSpPr/>
          <p:nvPr/>
        </p:nvSpPr>
        <p:spPr>
          <a:xfrm>
            <a:off x="251520" y="5316190"/>
            <a:ext cx="7776864" cy="36933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128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DBEC8E46-E363-4421-BA45-C97729E4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60648"/>
            <a:ext cx="2808312" cy="441722"/>
          </a:xfrm>
          <a:ln>
            <a:solidFill>
              <a:srgbClr val="FF9600"/>
            </a:solidFill>
          </a:ln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r>
              <a:rPr lang="nb-NO" b="1" dirty="0"/>
              <a:t>Bruinspeksjon – V441</a:t>
            </a:r>
          </a:p>
        </p:txBody>
      </p:sp>
      <p:sp>
        <p:nvSpPr>
          <p:cNvPr id="22" name="Plassholder for innhold 21">
            <a:extLst>
              <a:ext uri="{FF2B5EF4-FFF2-40B4-BE49-F238E27FC236}">
                <a16:creationId xmlns:a16="http://schemas.microsoft.com/office/drawing/2014/main" id="{4BE4CA23-CBC4-4CC0-A47F-D997B707C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02800"/>
            <a:ext cx="8639523" cy="5817844"/>
          </a:xfrm>
        </p:spPr>
        <p:txBody>
          <a:bodyPr/>
          <a:lstStyle/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r>
              <a:rPr lang="nb-NO" b="1" dirty="0"/>
              <a:t>Skadekonsekvens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30" name="Bilde 29">
            <a:extLst>
              <a:ext uri="{FF2B5EF4-FFF2-40B4-BE49-F238E27FC236}">
                <a16:creationId xmlns:a16="http://schemas.microsoft.com/office/drawing/2014/main" id="{50063D28-E80F-46B2-920F-A87E5C205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4293096"/>
            <a:ext cx="5950256" cy="1333569"/>
          </a:xfrm>
          <a:prstGeom prst="rect">
            <a:avLst/>
          </a:prstGeom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5EE0D829-E47D-44C0-AB52-67F59C333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1" y="5847039"/>
            <a:ext cx="6102664" cy="781090"/>
          </a:xfrm>
          <a:prstGeom prst="rect">
            <a:avLst/>
          </a:prstGeom>
        </p:spPr>
      </p:pic>
      <p:pic>
        <p:nvPicPr>
          <p:cNvPr id="34" name="Bilde 33">
            <a:extLst>
              <a:ext uri="{FF2B5EF4-FFF2-40B4-BE49-F238E27FC236}">
                <a16:creationId xmlns:a16="http://schemas.microsoft.com/office/drawing/2014/main" id="{E9F815AB-8057-4E17-A766-02AF48F3B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87" y="1527711"/>
            <a:ext cx="6115364" cy="1130358"/>
          </a:xfrm>
          <a:prstGeom prst="rect">
            <a:avLst/>
          </a:prstGeom>
        </p:spPr>
      </p:pic>
      <p:pic>
        <p:nvPicPr>
          <p:cNvPr id="36" name="Bilde 35">
            <a:extLst>
              <a:ext uri="{FF2B5EF4-FFF2-40B4-BE49-F238E27FC236}">
                <a16:creationId xmlns:a16="http://schemas.microsoft.com/office/drawing/2014/main" id="{B7B10225-1E6B-4F88-A596-5B4E6FA2E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9" y="2923104"/>
            <a:ext cx="5620039" cy="1104957"/>
          </a:xfrm>
          <a:prstGeom prst="rect">
            <a:avLst/>
          </a:prstGeom>
        </p:spPr>
      </p:pic>
      <p:sp>
        <p:nvSpPr>
          <p:cNvPr id="38" name="Ellipse 37">
            <a:extLst>
              <a:ext uri="{FF2B5EF4-FFF2-40B4-BE49-F238E27FC236}">
                <a16:creationId xmlns:a16="http://schemas.microsoft.com/office/drawing/2014/main" id="{9B32C612-9C3D-4A9A-A4E7-5D62FA9B56F1}"/>
              </a:ext>
            </a:extLst>
          </p:cNvPr>
          <p:cNvSpPr/>
          <p:nvPr/>
        </p:nvSpPr>
        <p:spPr>
          <a:xfrm>
            <a:off x="703391" y="2229385"/>
            <a:ext cx="268209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C02AC98-84C2-4E70-B964-0F188299EBCF}"/>
              </a:ext>
            </a:extLst>
          </p:cNvPr>
          <p:cNvSpPr/>
          <p:nvPr/>
        </p:nvSpPr>
        <p:spPr>
          <a:xfrm>
            <a:off x="656614" y="3631163"/>
            <a:ext cx="268209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07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D6AA813D-907D-4E90-968D-21D8488B4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2000" dirty="0"/>
              <a:t>Avklare hvilke bruer vi bør prioritere å:</a:t>
            </a:r>
          </a:p>
          <a:p>
            <a:pPr marL="0" indent="0">
              <a:buNone/>
            </a:pPr>
            <a:r>
              <a:rPr lang="nb-NO" sz="2000" dirty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b-NO" sz="2000" dirty="0"/>
              <a:t>utføre tiltak på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sz="2000" dirty="0"/>
              <a:t>Følge med på eventuell utvikling av skader/avvik på årlig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sz="2000" dirty="0"/>
              <a:t>utrede alternative strategier for (Ta ut restlevetida eller utføre omfattende rehabilitering mm)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 marL="0" indent="0">
              <a:buNone/>
            </a:pPr>
            <a:r>
              <a:rPr lang="nb-NO" b="1" dirty="0"/>
              <a:t>      </a:t>
            </a:r>
            <a:r>
              <a:rPr lang="nb-NO" sz="1600" dirty="0" err="1"/>
              <a:t>Ikkekritisk</a:t>
            </a:r>
            <a:r>
              <a:rPr lang="nb-NO" sz="1600" dirty="0"/>
              <a:t> skaderapportering (10.000 – 30.0000 skaderegistreringer) må behandles manuelt!!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19C4638-970F-4932-BCD0-0D3F5A89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7272808" cy="369714"/>
          </a:xfrm>
          <a:ln>
            <a:solidFill>
              <a:srgbClr val="FF9600"/>
            </a:solidFill>
          </a:ln>
        </p:spPr>
        <p:txBody>
          <a:bodyPr>
            <a:normAutofit fontScale="90000"/>
          </a:bodyPr>
          <a:lstStyle/>
          <a:p>
            <a:r>
              <a:rPr lang="nb-NO" dirty="0"/>
              <a:t> </a:t>
            </a:r>
            <a:r>
              <a:rPr lang="nb-NO" b="1" dirty="0"/>
              <a:t>Behandle den store mengden </a:t>
            </a:r>
            <a:r>
              <a:rPr lang="nb-NO" b="1" dirty="0" err="1"/>
              <a:t>ikkekritisk</a:t>
            </a:r>
            <a:r>
              <a:rPr lang="nb-NO" b="1" dirty="0"/>
              <a:t> skaderapportering</a:t>
            </a:r>
            <a:endParaRPr lang="nb-NO" dirty="0"/>
          </a:p>
        </p:txBody>
      </p:sp>
      <p:sp>
        <p:nvSpPr>
          <p:cNvPr id="4" name="Pil: ned 3">
            <a:extLst>
              <a:ext uri="{FF2B5EF4-FFF2-40B4-BE49-F238E27FC236}">
                <a16:creationId xmlns:a16="http://schemas.microsoft.com/office/drawing/2014/main" id="{35F9B6E0-6187-46D0-83FE-C83101E74EED}"/>
              </a:ext>
            </a:extLst>
          </p:cNvPr>
          <p:cNvSpPr/>
          <p:nvPr/>
        </p:nvSpPr>
        <p:spPr>
          <a:xfrm>
            <a:off x="3635896" y="3933056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792EFD19-C192-46AF-A2C0-7D6D5533E1C9}"/>
              </a:ext>
            </a:extLst>
          </p:cNvPr>
          <p:cNvSpPr/>
          <p:nvPr/>
        </p:nvSpPr>
        <p:spPr>
          <a:xfrm>
            <a:off x="539552" y="4869160"/>
            <a:ext cx="7776864" cy="36933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102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4C059D18-A2EE-484A-AAF3-97700EECD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Intelligent </a:t>
            </a:r>
            <a:r>
              <a:rPr lang="nb-NO" dirty="0" err="1"/>
              <a:t>bildemapping</a:t>
            </a:r>
            <a:r>
              <a:rPr lang="nb-NO" dirty="0"/>
              <a:t> for å avklare og følge med på skadeutvikling</a:t>
            </a:r>
          </a:p>
          <a:p>
            <a:pPr marL="945113" lvl="4" indent="0">
              <a:buNone/>
            </a:pPr>
            <a:r>
              <a:rPr lang="nb-NO" dirty="0"/>
              <a:t>Bildesøk er ikke mulig i dag. Bildene mangler tagging. </a:t>
            </a:r>
          </a:p>
          <a:p>
            <a:pPr lvl="4"/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Kobling mellom endring i ytre påvirkningsfaktorer </a:t>
            </a:r>
            <a:r>
              <a:rPr lang="nb-NO" b="1" dirty="0"/>
              <a:t>(trafikklaster, vær, vinterstrategi) </a:t>
            </a:r>
            <a:r>
              <a:rPr lang="nb-NO" dirty="0"/>
              <a:t>og skaderapportering for å avklare hvilke bruer som krever oppfølging/tiltak</a:t>
            </a:r>
          </a:p>
          <a:p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Kobling av ulike behov på en vegstrekning er input som kan påvirke prioritering. (Ulike tiltak på en vegstrekning bør gjøres i samme tidsrom for å sikre minst mulig ulempe for trafikkavviklingen)</a:t>
            </a:r>
          </a:p>
          <a:p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Mål om enhetlig strekningsstandard (trafikksikkerhet (rekkverk), framkommelighet (bredde og bæreevne)) kan påvirke prioritering. Slike forhold koblet opp mot bruas skadebilde kan også avklare strategi for videre forvaltning (ny bru?)</a:t>
            </a:r>
          </a:p>
          <a:p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dirty="0"/>
              <a:t>Enkelte bruer er sårbare </a:t>
            </a:r>
            <a:r>
              <a:rPr lang="nb-NO" dirty="0" err="1"/>
              <a:t>mht</a:t>
            </a:r>
            <a:r>
              <a:rPr lang="nb-NO" dirty="0"/>
              <a:t> flom, skred, påkjørsel (lav frihøyde) mm. Slike forhold koblet opp mot bruas totale skadebilde er til hjelp for å avklare strategi for videre forvaltning (ny bru?)</a:t>
            </a:r>
          </a:p>
          <a:p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nb-NO" dirty="0" err="1"/>
              <a:t>Årsdøgntrafikk</a:t>
            </a:r>
            <a:r>
              <a:rPr lang="nb-NO" dirty="0"/>
              <a:t>, </a:t>
            </a:r>
            <a:r>
              <a:rPr lang="nb-NO" dirty="0" err="1"/>
              <a:t>veggeometri</a:t>
            </a:r>
            <a:r>
              <a:rPr lang="nb-NO" dirty="0"/>
              <a:t> og skiltet hastighet er data som kan påvirke prioritering. </a:t>
            </a:r>
            <a:r>
              <a:rPr lang="nb-NO" u="sng" dirty="0"/>
              <a:t>Eksempel:</a:t>
            </a:r>
            <a:r>
              <a:rPr lang="nb-NO" dirty="0"/>
              <a:t> I de tilfellene der bruer har skader på rekkverket som er konsekvensvurdert likt når det gjelder trafikksikkerhet vil bruer med mest trafikk/dårligst </a:t>
            </a:r>
            <a:r>
              <a:rPr lang="nb-NO" dirty="0" err="1"/>
              <a:t>veggeometri</a:t>
            </a:r>
            <a:r>
              <a:rPr lang="nb-NO" dirty="0"/>
              <a:t>/høyest skiltet hastighet prioriteres. 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F82AF452-157A-4C0F-83C3-3796267D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50974"/>
            <a:ext cx="2232248" cy="478806"/>
          </a:xfrm>
          <a:ln>
            <a:solidFill>
              <a:srgbClr val="FF9600"/>
            </a:solidFill>
          </a:ln>
        </p:spPr>
        <p:txBody>
          <a:bodyPr/>
          <a:lstStyle/>
          <a:p>
            <a:r>
              <a:rPr lang="nb-NO" dirty="0"/>
              <a:t> Automatisering</a:t>
            </a:r>
          </a:p>
        </p:txBody>
      </p:sp>
    </p:spTree>
    <p:extLst>
      <p:ext uri="{BB962C8B-B14F-4D97-AF65-F5344CB8AC3E}">
        <p14:creationId xmlns:p14="http://schemas.microsoft.com/office/powerpoint/2010/main" val="215030848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Svv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Vegvesen oransje">
      <a:srgbClr val="FF9600"/>
    </a:custClr>
    <a:custClr name="Vegvesen blå">
      <a:srgbClr val="008EC2"/>
    </a:custClr>
    <a:custClr name="Vegvesen grønn">
      <a:srgbClr val="5DB82E"/>
    </a:custClr>
  </a:custClrLst>
  <a:extLst>
    <a:ext uri="{05A4C25C-085E-4340-85A3-A5531E510DB2}">
      <thm15:themeFamily xmlns:thm15="http://schemas.microsoft.com/office/thememl/2012/main" name="Svv_powerpoint NORSK" id="{FB49EC28-1F81-457F-A557-55179D718CC8}" vid="{F6A892DF-28FB-4178-933E-B62A65879D2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Svv_powerpoint NORSK</Template>
  <TotalTime>711</TotalTime>
  <Words>560</Words>
  <Application>Microsoft Office PowerPoint</Application>
  <PresentationFormat>Skjermfremvisning (4:3)</PresentationFormat>
  <Paragraphs>89</Paragraphs>
  <Slides>10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10</vt:i4>
      </vt:variant>
    </vt:vector>
  </HeadingPairs>
  <TitlesOfParts>
    <vt:vector size="14" baseType="lpstr">
      <vt:lpstr>Wingdings</vt:lpstr>
      <vt:lpstr>Arial</vt:lpstr>
      <vt:lpstr>Calibri</vt:lpstr>
      <vt:lpstr>blank</vt:lpstr>
      <vt:lpstr>En bruforvalters hverdag - bruinspeksjoner</vt:lpstr>
      <vt:lpstr>PowerPoint-presentasjon</vt:lpstr>
      <vt:lpstr> En bruforvalters ansvar</vt:lpstr>
      <vt:lpstr> Utfordring</vt:lpstr>
      <vt:lpstr> Bruinspeksjon - V441</vt:lpstr>
      <vt:lpstr> Bruinspeksjon</vt:lpstr>
      <vt:lpstr> Bruinspeksjon – V441</vt:lpstr>
      <vt:lpstr> Behandle den store mengden ikkekritisk skaderapportering</vt:lpstr>
      <vt:lpstr> Automatisering</vt:lpstr>
      <vt:lpstr> Automatisering</vt:lpstr>
    </vt:vector>
  </TitlesOfParts>
  <Company>Statens vegvesen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bruforvalters hverdag - bruinspeksjoner</dc:title>
  <dc:creator>Utne Nina</dc:creator>
  <cp:lastModifiedBy>Utne Nina</cp:lastModifiedBy>
  <cp:revision>28</cp:revision>
  <dcterms:created xsi:type="dcterms:W3CDTF">2021-01-19T19:14:04Z</dcterms:created>
  <dcterms:modified xsi:type="dcterms:W3CDTF">2021-01-20T07:05:29Z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5fbf486-f09d-4a86-8810-b4add863c98a_Enabled">
    <vt:lpwstr>True</vt:lpwstr>
  </property>
  <property fmtid="{D5CDD505-2E9C-101B-9397-08002B2CF9AE}" pid="3" name="MSIP_Label_e5fbf486-f09d-4a86-8810-b4add863c98a_SiteId">
    <vt:lpwstr>38856954-ed55-49f7-8bdd-738ffbbfd390</vt:lpwstr>
  </property>
  <property fmtid="{D5CDD505-2E9C-101B-9397-08002B2CF9AE}" pid="4" name="MSIP_Label_e5fbf486-f09d-4a86-8810-b4add863c98a_Owner">
    <vt:lpwstr>gaular@vegvesen.no</vt:lpwstr>
  </property>
  <property fmtid="{D5CDD505-2E9C-101B-9397-08002B2CF9AE}" pid="5" name="MSIP_Label_e5fbf486-f09d-4a86-8810-b4add863c98a_SetDate">
    <vt:lpwstr>2019-03-13T11:49:59.1821137Z</vt:lpwstr>
  </property>
  <property fmtid="{D5CDD505-2E9C-101B-9397-08002B2CF9AE}" pid="6" name="MSIP_Label_e5fbf486-f09d-4a86-8810-b4add863c98a_Name">
    <vt:lpwstr>Public</vt:lpwstr>
  </property>
  <property fmtid="{D5CDD505-2E9C-101B-9397-08002B2CF9AE}" pid="7" name="MSIP_Label_e5fbf486-f09d-4a86-8810-b4add863c98a_Application">
    <vt:lpwstr>Microsoft Azure Information Protection</vt:lpwstr>
  </property>
  <property fmtid="{D5CDD505-2E9C-101B-9397-08002B2CF9AE}" pid="8" name="MSIP_Label_e5fbf486-f09d-4a86-8810-b4add863c98a_Extended_MSFT_Method">
    <vt:lpwstr>Manual</vt:lpwstr>
  </property>
  <property fmtid="{D5CDD505-2E9C-101B-9397-08002B2CF9AE}" pid="9" name="Sensitivity">
    <vt:lpwstr>Public</vt:lpwstr>
  </property>
</Properties>
</file>